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8" r:id="rId3"/>
    <p:sldId id="299" r:id="rId4"/>
    <p:sldId id="301" r:id="rId5"/>
    <p:sldId id="273" r:id="rId6"/>
    <p:sldId id="313" r:id="rId7"/>
    <p:sldId id="300" r:id="rId8"/>
    <p:sldId id="303" r:id="rId9"/>
    <p:sldId id="302" r:id="rId10"/>
    <p:sldId id="304" r:id="rId11"/>
    <p:sldId id="309" r:id="rId12"/>
    <p:sldId id="274" r:id="rId13"/>
    <p:sldId id="297" r:id="rId14"/>
    <p:sldId id="311" r:id="rId15"/>
    <p:sldId id="312" r:id="rId16"/>
    <p:sldId id="314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CEEFB"/>
    <a:srgbClr val="FFCCFF"/>
    <a:srgbClr val="996633"/>
    <a:srgbClr val="CCFF99"/>
    <a:srgbClr val="CC99FF"/>
    <a:srgbClr val="CCCCFF"/>
    <a:srgbClr val="CEF3FE"/>
    <a:srgbClr val="CCFFFF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8625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81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2889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14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5795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1889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047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911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229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0687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211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E441-8B42-4565-ABBE-E4AADC275491}" type="datetimeFigureOut">
              <a:rPr lang="sl-SI" smtClean="0"/>
              <a:pPr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7B7F-C1B8-41EA-9531-8511C551D4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5483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www.youtube.com/watch?v=Or-x6EhAfSo" TargetMode="External"/><Relationship Id="rId4" Type="http://schemas.openxmlformats.org/officeDocument/2006/relationships/hyperlink" Target="https://www.youtube.com/watch?v=7JGNsH5uHG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www.youtube.com/watch?v=reOWb5V-2L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oilcRghRa0" TargetMode="External"/><Relationship Id="rId7" Type="http://schemas.openxmlformats.org/officeDocument/2006/relationships/image" Target="../media/image50.png"/><Relationship Id="rId2" Type="http://schemas.openxmlformats.org/officeDocument/2006/relationships/hyperlink" Target="https://www.youtube.com/watch?v=HVK2i28wB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www.youtube.com/watch?v=nMIyiIVqqUE" TargetMode="External"/><Relationship Id="rId4" Type="http://schemas.openxmlformats.org/officeDocument/2006/relationships/hyperlink" Target="https://www.youtube.com/watch?v=-BOs8ryGPu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hyperlink" Target="https://www.youtube.com/watch?v=IvnTFgY9Sg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QUvCECXbB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QUvCECXbBY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5052" y="891889"/>
            <a:ext cx="9144000" cy="1404158"/>
          </a:xfrm>
        </p:spPr>
        <p:txBody>
          <a:bodyPr>
            <a:normAutofit fontScale="90000"/>
          </a:bodyPr>
          <a:lstStyle/>
          <a:p>
            <a:r>
              <a:rPr lang="sl-SI" sz="7200" dirty="0" smtClean="0">
                <a:solidFill>
                  <a:schemeClr val="bg1"/>
                </a:solidFill>
              </a:rPr>
              <a:t/>
            </a:r>
            <a:br>
              <a:rPr lang="sl-SI" sz="7200" dirty="0" smtClean="0">
                <a:solidFill>
                  <a:schemeClr val="bg1"/>
                </a:solidFill>
              </a:rPr>
            </a:br>
            <a:r>
              <a:rPr lang="sl-SI" sz="7200" dirty="0">
                <a:solidFill>
                  <a:schemeClr val="bg1"/>
                </a:solidFill>
              </a:rPr>
              <a:t/>
            </a:r>
            <a:br>
              <a:rPr lang="sl-SI" sz="7200" dirty="0">
                <a:solidFill>
                  <a:schemeClr val="bg1"/>
                </a:solidFill>
              </a:rPr>
            </a:br>
            <a:r>
              <a:rPr lang="sl-SI" sz="7200" dirty="0" smtClean="0">
                <a:solidFill>
                  <a:schemeClr val="bg1"/>
                </a:solidFill>
              </a:rPr>
              <a:t/>
            </a:r>
            <a:br>
              <a:rPr lang="sl-SI" sz="7200" dirty="0" smtClean="0">
                <a:solidFill>
                  <a:schemeClr val="bg1"/>
                </a:solidFill>
              </a:rPr>
            </a:br>
            <a:r>
              <a:rPr lang="sl-SI" sz="7200" dirty="0">
                <a:solidFill>
                  <a:schemeClr val="bg1"/>
                </a:solidFill>
              </a:rPr>
              <a:t/>
            </a:r>
            <a:br>
              <a:rPr lang="sl-SI" sz="7200" dirty="0">
                <a:solidFill>
                  <a:schemeClr val="bg1"/>
                </a:solidFill>
              </a:rPr>
            </a:br>
            <a:r>
              <a:rPr lang="sl-SI" sz="7200" b="1" dirty="0" smtClean="0">
                <a:solidFill>
                  <a:schemeClr val="bg1"/>
                </a:solidFill>
              </a:rPr>
              <a:t>SKRBIM ZA SVOJE ZDRAVJE</a:t>
            </a:r>
            <a:endParaRPr lang="sl-SI" sz="7200" b="1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14277" y="2296047"/>
            <a:ext cx="4501661" cy="45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016"/>
          </a:xfrm>
        </p:spPr>
        <p:txBody>
          <a:bodyPr/>
          <a:lstStyle/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PRIPRAVI ZDRAVO MALICO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76142"/>
            <a:ext cx="10515600" cy="4900821"/>
          </a:xfrm>
        </p:spPr>
        <p:txBody>
          <a:bodyPr/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ZDAJ ŽE VEŠ, KAJ JE ZDRAVO IN KAJ NI. PRIPRAVI ZDRAV PRIGRIZEK.</a:t>
            </a: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441"/>
          <a:stretch/>
        </p:blipFill>
        <p:spPr>
          <a:xfrm>
            <a:off x="6013707" y="4186828"/>
            <a:ext cx="1822949" cy="17534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234" y="1891603"/>
            <a:ext cx="3197050" cy="47955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65596" y="2187158"/>
            <a:ext cx="1904799" cy="25660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56512" y="2431701"/>
            <a:ext cx="3510254" cy="351025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5945" y="1838841"/>
            <a:ext cx="2118471" cy="21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3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9870" y="184256"/>
            <a:ext cx="10515600" cy="700000"/>
          </a:xfrm>
        </p:spPr>
        <p:txBody>
          <a:bodyPr/>
          <a:lstStyle/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HIGIENA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5787" y="573148"/>
            <a:ext cx="4587809" cy="2750077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14822" y="3305052"/>
            <a:ext cx="5275383" cy="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SKRBIMO ZA HIGIENO?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876815" y="3316436"/>
            <a:ext cx="5918479" cy="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KATERE PRIPOMOČKE POTREBUJEMO?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6815" y="1228773"/>
            <a:ext cx="5707463" cy="1973388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114822" y="4111227"/>
            <a:ext cx="9763780" cy="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UMIVANJE ROK JE RES POMEMBNO. OGLEJ SI POSNETEK NA SPODNJI POVEZAVI IN PONOVI, KAKO SI PRAVILNO UMIJEMO ROKE. </a:t>
            </a:r>
            <a:r>
              <a:rPr lang="sl-SI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 OGLEDU SI ROKE TUDI ZARES DOBRO UMIJ. </a:t>
            </a:r>
            <a:endParaRPr lang="sl-S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114822" y="5500348"/>
            <a:ext cx="10138249" cy="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POSKRBETI JE TREBA TUDI ZA USTNO HIGIENO. 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OGLEJ SI POSNETEK NA SPODNJI POVEZAVI IN PONOVI, KAKO SI PRAVILNO UMIJEMO 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ZOBE. </a:t>
            </a: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sl-SI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KOSILU </a:t>
            </a: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sl-SI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ZOBE </a:t>
            </a: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TUDI ZARES UMIJ. 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386818" y="4906018"/>
            <a:ext cx="600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https://www.youtube.com/watch?v=7JGNsH5uHGY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2519065" y="6200348"/>
            <a:ext cx="574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https://www.youtube.com/watch?v=Or-x6EhAfSo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71535" y="4202569"/>
            <a:ext cx="2311310" cy="23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2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87220" y="1158042"/>
            <a:ext cx="4928688" cy="327612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443" y="548483"/>
            <a:ext cx="7178054" cy="5068546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979870" y="184256"/>
            <a:ext cx="10515600" cy="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POČITEK, SPROŠČANJE IN SPANJE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87724" y="5162388"/>
            <a:ext cx="11598992" cy="977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POMEMBNO JE, DA SE ZNAŠ SPROSTITI IN POČIVATI TUDI SAM – BREZ TELEFONA, TELEVIZIJE IN DRUGIH ELEKTRONSKIH NAPRAV. OB POSLUŠANJU SPODNJE POVEZAVE SE LAHKO POSKUSIŠ SPROSTITI DOMA. POSNETEK LAHKO POSLUŠAŠ TUDI V POSTELJI PRED SPANJEM.</a:t>
            </a: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444043" y="6058124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https://www.youtube.com/watch?v=reOWb5V-2LI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8278" y="3705952"/>
            <a:ext cx="2912871" cy="29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3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979870" y="184256"/>
            <a:ext cx="10515600" cy="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TELOVADBA IN GIBANJE V NARAVI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9429" y="705078"/>
            <a:ext cx="7486022" cy="520579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47083" y="5910875"/>
            <a:ext cx="10748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RAD TELOVADIŠ  V HIŠI, V TELOVADNICI? KAJ RAD POČNEŠ NA SVEŽEM ZRAKU V NARAVI (PLEZAŠ, SKAČEŠ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TEČEŠ, VISIŠ, LOVIŠ RAVNOTEŽJE)? KATERE 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ŠPORTE IMAŠ RAD?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29132" y="3448007"/>
            <a:ext cx="2462868" cy="246286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49468" y="465444"/>
            <a:ext cx="2842532" cy="28425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35" y="2050241"/>
            <a:ext cx="1862694" cy="18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8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0065" y="1186449"/>
            <a:ext cx="4429491" cy="44294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11532" y="5920289"/>
            <a:ext cx="1540213" cy="90006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26999" y="611880"/>
            <a:ext cx="107483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TAKO,  ZAKLJUČIL-A SI Z NALOGAMI. POJDI VEN IN SE DANES ČIM VEČ ČASA GIBAJ NA SVEŽEM ZRAKU. SPROSTI SE, UŽIVAJ IN PREŽIVI ČUDOVIT DAN.</a:t>
            </a:r>
          </a:p>
          <a:p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      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56387" y="838977"/>
            <a:ext cx="1740027" cy="17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5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9453" y="757647"/>
            <a:ext cx="11403874" cy="4153987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3600" b="1" dirty="0" smtClean="0">
                <a:latin typeface="Calibri" pitchFamily="34" charset="0"/>
                <a:cs typeface="Calibri" pitchFamily="34" charset="0"/>
              </a:rPr>
            </a:br>
            <a:r>
              <a:rPr lang="sl-SI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3600" b="1" dirty="0" smtClean="0">
                <a:latin typeface="Calibri" pitchFamily="34" charset="0"/>
                <a:cs typeface="Calibri" pitchFamily="34" charset="0"/>
              </a:rPr>
            </a:br>
            <a:r>
              <a:rPr lang="sl-SI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3600" b="1" dirty="0" smtClean="0">
                <a:latin typeface="Calibri" pitchFamily="34" charset="0"/>
                <a:cs typeface="Calibri" pitchFamily="34" charset="0"/>
              </a:rPr>
            </a:br>
            <a:r>
              <a:rPr lang="sl-SI" sz="3600" b="1" dirty="0" smtClean="0">
                <a:latin typeface="Calibri" pitchFamily="34" charset="0"/>
                <a:cs typeface="Calibri" pitchFamily="34" charset="0"/>
              </a:rPr>
              <a:t>KLJUB TEMU, DA SE PRAVIL ZA ZDRAVO ŽIVLJENJE DRŽIMO, PA VČASIH LAHKO VSEENO ZBOLIMO.</a:t>
            </a:r>
            <a:br>
              <a:rPr lang="sl-SI" sz="3600" b="1" dirty="0" smtClean="0">
                <a:latin typeface="Calibri" pitchFamily="34" charset="0"/>
                <a:cs typeface="Calibri" pitchFamily="34" charset="0"/>
              </a:rPr>
            </a:br>
            <a:r>
              <a:rPr lang="sl-SI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3600" b="1" dirty="0" smtClean="0">
                <a:latin typeface="Calibri" pitchFamily="34" charset="0"/>
                <a:cs typeface="Calibri" pitchFamily="34" charset="0"/>
              </a:rPr>
            </a:br>
            <a:r>
              <a:rPr lang="sl-SI" sz="2400" dirty="0" smtClean="0">
                <a:latin typeface="Calibri" pitchFamily="34" charset="0"/>
                <a:cs typeface="Calibri" pitchFamily="34" charset="0"/>
              </a:rPr>
              <a:t>VPRAŠAJ STARŠE, ZA KATERIMI OD NAŠTETIH BOLEZNI SI ŽE ZBOLEL/A: ANGINA, NORICE, PREHLAD, GRIPA, ŠKRLATINKA, RDEČKE, PLJUČNICA. </a:t>
            </a:r>
            <a:br>
              <a:rPr lang="sl-SI" sz="2400" dirty="0" smtClean="0">
                <a:latin typeface="Calibri" pitchFamily="34" charset="0"/>
                <a:cs typeface="Calibri" pitchFamily="34" charset="0"/>
              </a:rPr>
            </a:br>
            <a:r>
              <a:rPr lang="sl-SI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2400" dirty="0" smtClean="0">
                <a:latin typeface="Calibri" pitchFamily="34" charset="0"/>
                <a:cs typeface="Calibri" pitchFamily="34" charset="0"/>
              </a:rPr>
            </a:br>
            <a:r>
              <a:rPr lang="sl-SI" sz="2400" dirty="0" smtClean="0">
                <a:latin typeface="Calibri" pitchFamily="34" charset="0"/>
                <a:cs typeface="Calibri" pitchFamily="34" charset="0"/>
              </a:rPr>
              <a:t>TRENUTNO NAJBOLJ AKTUALNA VIRUSNA BOLEZEN JE COVID – 19. ZDRAVSTVENI STROKOVNJAKI SO ZA NOVO BOLEZEN IZBRALI IME COVID-19: »CO« ZA KORONA, »VI« ZA VIRUS, »D« ZA </a:t>
            </a:r>
            <a:r>
              <a:rPr lang="sl-SI" sz="2400" i="1" dirty="0" smtClean="0">
                <a:latin typeface="Calibri" pitchFamily="34" charset="0"/>
                <a:cs typeface="Calibri" pitchFamily="34" charset="0"/>
              </a:rPr>
              <a:t>DESEASE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, KAR V ANGLEŠČINI POMENI BOLEZEN, 19 PA ZATO, KER SE JE BOLEZEN POJAVILA LETA 2019. </a:t>
            </a:r>
            <a:br>
              <a:rPr lang="sl-SI" sz="2400" dirty="0" smtClean="0">
                <a:latin typeface="Calibri" pitchFamily="34" charset="0"/>
                <a:cs typeface="Calibri" pitchFamily="34" charset="0"/>
              </a:rPr>
            </a:br>
            <a:r>
              <a:rPr lang="sl-SI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2400" dirty="0" smtClean="0">
                <a:latin typeface="Calibri" pitchFamily="34" charset="0"/>
                <a:cs typeface="Calibri" pitchFamily="34" charset="0"/>
              </a:rPr>
            </a:br>
            <a:r>
              <a:rPr lang="sl-SI" sz="2000" dirty="0" smtClean="0">
                <a:latin typeface="Calibri" pitchFamily="34" charset="0"/>
                <a:cs typeface="Calibri" pitchFamily="34" charset="0"/>
              </a:rPr>
              <a:t>ČE TE ZANIMA VEČ, SI LAHKO OGLEDAŠ SPODNJE POVEZAVE </a:t>
            </a:r>
            <a:r>
              <a:rPr lang="sl-SI" sz="2000" i="1" dirty="0" smtClean="0">
                <a:latin typeface="Calibri" pitchFamily="34" charset="0"/>
                <a:cs typeface="Calibri" pitchFamily="34" charset="0"/>
              </a:rPr>
              <a:t>(NI OBVEZNO).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2000" dirty="0" smtClean="0">
                <a:latin typeface="Calibri" pitchFamily="34" charset="0"/>
                <a:cs typeface="Calibri" pitchFamily="34" charset="0"/>
              </a:rPr>
            </a:br>
            <a:r>
              <a:rPr lang="sl-SI" sz="2000" dirty="0" smtClean="0">
                <a:hlinkClick r:id="rId2"/>
              </a:rPr>
              <a:t/>
            </a:r>
            <a:br>
              <a:rPr lang="sl-SI" sz="2000" dirty="0" smtClean="0">
                <a:hlinkClick r:id="rId2"/>
              </a:rPr>
            </a:br>
            <a:r>
              <a:rPr lang="sl-SI" sz="2000" dirty="0" smtClean="0">
                <a:hlinkClick r:id="rId2"/>
              </a:rPr>
              <a:t/>
            </a:r>
            <a:br>
              <a:rPr lang="sl-SI" sz="2000" dirty="0" smtClean="0">
                <a:hlinkClick r:id="rId2"/>
              </a:rPr>
            </a:br>
            <a:r>
              <a:rPr lang="sl-SI" sz="2000" dirty="0" smtClean="0">
                <a:hlinkClick r:id="rId2"/>
              </a:rPr>
              <a:t>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2400" dirty="0" smtClean="0">
                <a:latin typeface="Calibri" pitchFamily="34" charset="0"/>
                <a:cs typeface="Calibri" pitchFamily="34" charset="0"/>
              </a:rPr>
            </a:br>
            <a:r>
              <a:rPr lang="sl-SI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2400" b="1" dirty="0" smtClean="0">
                <a:latin typeface="Calibri" pitchFamily="34" charset="0"/>
                <a:cs typeface="Calibri" pitchFamily="34" charset="0"/>
              </a:rPr>
            </a:br>
            <a:r>
              <a:rPr lang="sl-SI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l-SI" sz="3600" b="1" dirty="0" smtClean="0">
                <a:latin typeface="Calibri" pitchFamily="34" charset="0"/>
                <a:cs typeface="Calibri" pitchFamily="34" charset="0"/>
              </a:rPr>
            </a:br>
            <a:endParaRPr lang="sl-SI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892252" y="5347455"/>
            <a:ext cx="5856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2"/>
              </a:rPr>
              <a:t>https://www.youtube.com/watch?v=HVK2i28wBsA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92824" y="5360517"/>
            <a:ext cx="41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 smtClean="0"/>
              <a:t>- 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Razlika med gripo in </a:t>
            </a:r>
            <a:r>
              <a:rPr lang="sl-SI" sz="2000" dirty="0" err="1" smtClean="0">
                <a:latin typeface="Calibri" pitchFamily="34" charset="0"/>
                <a:cs typeface="Calibri" pitchFamily="34" charset="0"/>
              </a:rPr>
              <a:t>koronavirusom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: </a:t>
            </a:r>
            <a:endParaRPr lang="sl-SI" sz="2000" dirty="0"/>
          </a:p>
        </p:txBody>
      </p:sp>
      <p:sp>
        <p:nvSpPr>
          <p:cNvPr id="6" name="Pravokotnik 5"/>
          <p:cNvSpPr/>
          <p:nvPr/>
        </p:nvSpPr>
        <p:spPr>
          <a:xfrm>
            <a:off x="748694" y="4955569"/>
            <a:ext cx="2815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 smtClean="0">
                <a:latin typeface="Calibri" pitchFamily="34" charset="0"/>
                <a:cs typeface="Calibri" pitchFamily="34" charset="0"/>
              </a:rPr>
              <a:t>- Zgodba o </a:t>
            </a:r>
            <a:r>
              <a:rPr lang="sl-SI" sz="2000" dirty="0" err="1" smtClean="0">
                <a:latin typeface="Calibri" pitchFamily="34" charset="0"/>
                <a:cs typeface="Calibri" pitchFamily="34" charset="0"/>
              </a:rPr>
              <a:t>koronavirusu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: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527626" y="4955568"/>
            <a:ext cx="581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3"/>
              </a:rPr>
              <a:t>https://www.youtube.com/watch?v=_oilcRghRa0 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748694" y="5772854"/>
            <a:ext cx="152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 smtClean="0"/>
              <a:t>- 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Karantena: </a:t>
            </a:r>
            <a:endParaRPr lang="sl-SI" sz="2000" dirty="0"/>
          </a:p>
        </p:txBody>
      </p:sp>
      <p:sp>
        <p:nvSpPr>
          <p:cNvPr id="9" name="Pravokotnik 8"/>
          <p:cNvSpPr/>
          <p:nvPr/>
        </p:nvSpPr>
        <p:spPr>
          <a:xfrm>
            <a:off x="2367437" y="5804654"/>
            <a:ext cx="58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4"/>
              </a:rPr>
              <a:t>https://www.youtube.com/watch?v=-BOs8ryGPu0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5501243" y="6222666"/>
            <a:ext cx="5761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5"/>
              </a:rPr>
              <a:t>https://www.youtube.com/watch?v=nMIyiIVqqUE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748694" y="6230687"/>
            <a:ext cx="4710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- 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Lutkovni film: Čiste roke za zdrave otroke:</a:t>
            </a:r>
            <a:endParaRPr lang="sl-SI" sz="2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3560" y="3559526"/>
            <a:ext cx="1700062" cy="170006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3457" y="321826"/>
            <a:ext cx="1405618" cy="140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1630" y="-130413"/>
            <a:ext cx="10842170" cy="1325563"/>
          </a:xfrm>
        </p:spPr>
        <p:txBody>
          <a:bodyPr>
            <a:normAutofit/>
          </a:bodyPr>
          <a:lstStyle/>
          <a:p>
            <a:r>
              <a:rPr lang="sl-SI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SVOJE ZNANJE O SKRBI ZA ZDRAVJE LAHKO PREIZKUSIŠ Z IGRICO </a:t>
            </a:r>
            <a:r>
              <a:rPr lang="sl-SI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KOLIKO ZNAM?</a:t>
            </a:r>
            <a:endParaRPr lang="sl-SI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32" name="Picture 8" descr="Ansigtsudtryk af Monicakrista Andersen fra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3582" y="1690688"/>
            <a:ext cx="1752167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t="2616"/>
          <a:stretch/>
        </p:blipFill>
        <p:spPr>
          <a:xfrm>
            <a:off x="3717843" y="705395"/>
            <a:ext cx="4476923" cy="61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741" y="247780"/>
            <a:ext cx="11823667" cy="809251"/>
          </a:xfrm>
        </p:spPr>
        <p:txBody>
          <a:bodyPr>
            <a:normAutofit/>
          </a:bodyPr>
          <a:lstStyle/>
          <a:p>
            <a:pPr algn="ctr"/>
            <a:r>
              <a:rPr lang="sl-SI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ŠE ZNAŠ POIMENOVATI DELE OBRAZA?</a:t>
            </a:r>
            <a:endParaRPr lang="sl-SI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0895" y="1495584"/>
            <a:ext cx="8612257" cy="4775427"/>
          </a:xfrm>
        </p:spPr>
      </p:pic>
      <p:sp>
        <p:nvSpPr>
          <p:cNvPr id="5" name="Zaobljeni pravokotnik 4"/>
          <p:cNvSpPr/>
          <p:nvPr/>
        </p:nvSpPr>
        <p:spPr>
          <a:xfrm>
            <a:off x="8399930" y="1174376"/>
            <a:ext cx="2707341" cy="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čelo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>
            <a:off x="8666045" y="2931458"/>
            <a:ext cx="2707341" cy="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8666045" y="4233001"/>
            <a:ext cx="2707341" cy="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399930" y="5102578"/>
            <a:ext cx="2707341" cy="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490233" y="1949144"/>
            <a:ext cx="2707341" cy="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340661" y="2752165"/>
            <a:ext cx="2070847" cy="635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i pravokotnik 10"/>
          <p:cNvSpPr/>
          <p:nvPr/>
        </p:nvSpPr>
        <p:spPr>
          <a:xfrm>
            <a:off x="950259" y="4029775"/>
            <a:ext cx="1927412" cy="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i pravokotnik 11"/>
          <p:cNvSpPr/>
          <p:nvPr/>
        </p:nvSpPr>
        <p:spPr>
          <a:xfrm>
            <a:off x="134471" y="4986176"/>
            <a:ext cx="2626659" cy="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8516470" y="1310918"/>
            <a:ext cx="25101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ČELO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8764656" y="3083389"/>
            <a:ext cx="25101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8764656" y="4384932"/>
            <a:ext cx="25101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LICE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8516470" y="5254509"/>
            <a:ext cx="25101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BRADA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588844" y="2083730"/>
            <a:ext cx="25101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OBRV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192741" y="5133047"/>
            <a:ext cx="25101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USTA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1093694" y="4181706"/>
            <a:ext cx="16674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560537" y="2931458"/>
            <a:ext cx="16164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UHO</a:t>
            </a:r>
            <a:endParaRPr lang="sl-SI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4114" y="684138"/>
            <a:ext cx="1388201" cy="13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4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3646" y="1240971"/>
            <a:ext cx="9264707" cy="5617029"/>
          </a:xfr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>
            <a:normAutofit/>
          </a:bodyPr>
          <a:lstStyle/>
          <a:p>
            <a:pPr algn="ctr"/>
            <a:r>
              <a:rPr lang="sl-SI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KAJ PA DELE TELESA?</a:t>
            </a:r>
            <a:endParaRPr lang="sl-SI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 flipH="1">
            <a:off x="3544389" y="1881051"/>
            <a:ext cx="1219200" cy="33876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3152503" y="2412274"/>
            <a:ext cx="1733006" cy="3483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3544389" y="2987040"/>
            <a:ext cx="1219200" cy="3413760"/>
          </a:xfrm>
          <a:prstGeom prst="straightConnector1">
            <a:avLst/>
          </a:prstGeom>
          <a:ln w="381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5873932" y="2987040"/>
            <a:ext cx="4106091" cy="1140823"/>
          </a:xfrm>
          <a:prstGeom prst="straightConnector1">
            <a:avLst/>
          </a:prstGeom>
          <a:ln w="381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5765075" y="1947646"/>
            <a:ext cx="3352799" cy="4994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 flipV="1">
            <a:off x="2516777" y="2804160"/>
            <a:ext cx="2368732" cy="67926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>
            <a:off x="5630092" y="3483430"/>
            <a:ext cx="1911531" cy="984067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 flipH="1" flipV="1">
            <a:off x="3918857" y="3666309"/>
            <a:ext cx="748937" cy="3744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5873933" y="4125686"/>
            <a:ext cx="1667690" cy="13781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H="1" flipV="1">
            <a:off x="3701143" y="4293326"/>
            <a:ext cx="1184366" cy="313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>
            <a:off x="5630092" y="4624251"/>
            <a:ext cx="2416628" cy="1959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31"/>
          <p:cNvCxnSpPr/>
          <p:nvPr/>
        </p:nvCxnSpPr>
        <p:spPr>
          <a:xfrm flipH="1" flipV="1">
            <a:off x="3030583" y="3853543"/>
            <a:ext cx="1733006" cy="131934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povezovalnik 32"/>
          <p:cNvCxnSpPr/>
          <p:nvPr/>
        </p:nvCxnSpPr>
        <p:spPr>
          <a:xfrm flipV="1">
            <a:off x="5736773" y="3557451"/>
            <a:ext cx="1386838" cy="164809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uščični povezovalnik 35"/>
          <p:cNvCxnSpPr/>
          <p:nvPr/>
        </p:nvCxnSpPr>
        <p:spPr>
          <a:xfrm flipH="1">
            <a:off x="2960914" y="5704114"/>
            <a:ext cx="1802675" cy="478972"/>
          </a:xfrm>
          <a:prstGeom prst="straightConnector1">
            <a:avLst/>
          </a:prstGeom>
          <a:ln w="38100">
            <a:solidFill>
              <a:srgbClr val="874C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 flipV="1">
            <a:off x="5821682" y="2312126"/>
            <a:ext cx="1859278" cy="3413762"/>
          </a:xfrm>
          <a:prstGeom prst="straightConnector1">
            <a:avLst/>
          </a:prstGeom>
          <a:ln w="38100">
            <a:solidFill>
              <a:srgbClr val="874C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uščični povezovalnik 39"/>
          <p:cNvCxnSpPr/>
          <p:nvPr/>
        </p:nvCxnSpPr>
        <p:spPr>
          <a:xfrm flipH="1" flipV="1">
            <a:off x="2185851" y="4624251"/>
            <a:ext cx="2481943" cy="155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uščični povezovalnik 40"/>
          <p:cNvCxnSpPr/>
          <p:nvPr/>
        </p:nvCxnSpPr>
        <p:spPr>
          <a:xfrm>
            <a:off x="5873933" y="6239693"/>
            <a:ext cx="1576250" cy="3439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lika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6947" y="4803537"/>
            <a:ext cx="2054463" cy="20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6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93" t="231" r="51467" b="-231"/>
          <a:stretch/>
        </p:blipFill>
        <p:spPr>
          <a:xfrm>
            <a:off x="2750218" y="1808207"/>
            <a:ext cx="5792890" cy="3769957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>
            <a:normAutofit/>
          </a:bodyPr>
          <a:lstStyle/>
          <a:p>
            <a:pPr algn="ctr"/>
            <a:r>
              <a:rPr lang="sl-SI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JE IME TVOJIM PRSTOM?</a:t>
            </a:r>
            <a:endParaRPr lang="sl-SI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1" y="5316583"/>
            <a:ext cx="1541417" cy="15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4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69187"/>
            <a:ext cx="10515600" cy="886754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ČUTILA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33060"/>
            <a:ext cx="10515600" cy="5387009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SVET OKOLI SEBE ZAZNAVAMO S ČUTILI.</a:t>
            </a:r>
          </a:p>
          <a:p>
            <a:pPr marL="0" indent="0" algn="ctr">
              <a:buNone/>
            </a:pPr>
            <a:endParaRPr lang="sl-S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 NOS          UHO          OKO           KOŽA         JEZIK</a:t>
            </a:r>
          </a:p>
          <a:p>
            <a:pPr marL="0" indent="0" algn="ctr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 flipH="1" flipV="1">
            <a:off x="5879467" y="3891757"/>
            <a:ext cx="9027" cy="532801"/>
          </a:xfrm>
          <a:prstGeom prst="straightConnector1">
            <a:avLst/>
          </a:prstGeom>
          <a:ln w="38100">
            <a:solidFill>
              <a:srgbClr val="7400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>
            <a:stCxn id="18" idx="0"/>
          </p:cNvCxnSpPr>
          <p:nvPr/>
        </p:nvCxnSpPr>
        <p:spPr>
          <a:xfrm flipV="1">
            <a:off x="4292318" y="3890975"/>
            <a:ext cx="9028" cy="628710"/>
          </a:xfrm>
          <a:prstGeom prst="straightConnector1">
            <a:avLst/>
          </a:prstGeom>
          <a:ln w="38100">
            <a:solidFill>
              <a:srgbClr val="9B51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2783858" y="3861134"/>
            <a:ext cx="14945" cy="579323"/>
          </a:xfrm>
          <a:prstGeom prst="straightConnector1">
            <a:avLst/>
          </a:prstGeom>
          <a:ln w="38100">
            <a:solidFill>
              <a:srgbClr val="3270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 flipV="1">
            <a:off x="8973939" y="3884992"/>
            <a:ext cx="25384" cy="579322"/>
          </a:xfrm>
          <a:prstGeom prst="straightConnector1">
            <a:avLst/>
          </a:prstGeom>
          <a:ln w="38100">
            <a:solidFill>
              <a:srgbClr val="0854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>
            <a:stCxn id="21" idx="0"/>
          </p:cNvCxnSpPr>
          <p:nvPr/>
        </p:nvCxnSpPr>
        <p:spPr>
          <a:xfrm flipV="1">
            <a:off x="7473264" y="3882758"/>
            <a:ext cx="6616" cy="626358"/>
          </a:xfrm>
          <a:prstGeom prst="straightConnector1">
            <a:avLst/>
          </a:prstGeom>
          <a:ln w="38100">
            <a:solidFill>
              <a:srgbClr val="5615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5091556" y="4523859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740058"/>
                </a:solidFill>
              </a:rPr>
              <a:t>OPAZUJEMO</a:t>
            </a:r>
            <a:endParaRPr lang="sl-SI" b="1" dirty="0">
              <a:solidFill>
                <a:srgbClr val="740058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3506686" y="4519685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7C3100"/>
                </a:solidFill>
              </a:rPr>
              <a:t>POSLUŠAMO</a:t>
            </a:r>
            <a:endParaRPr lang="sl-SI" b="1" dirty="0">
              <a:solidFill>
                <a:srgbClr val="7C31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2080600" y="449068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327012"/>
                </a:solidFill>
              </a:rPr>
              <a:t>VOHAMO</a:t>
            </a:r>
            <a:endParaRPr lang="sl-SI" b="1" dirty="0">
              <a:solidFill>
                <a:srgbClr val="327012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8341300" y="450911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8548C"/>
                </a:solidFill>
              </a:rPr>
              <a:t>OKUŠAMO</a:t>
            </a:r>
            <a:endParaRPr lang="sl-SI" b="1" dirty="0">
              <a:solidFill>
                <a:srgbClr val="08548C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6948921" y="450911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56158F"/>
                </a:solidFill>
              </a:rPr>
              <a:t>TIPAMO</a:t>
            </a:r>
            <a:endParaRPr lang="sl-SI" b="1" dirty="0">
              <a:solidFill>
                <a:srgbClr val="56158F"/>
              </a:solidFill>
            </a:endParaRPr>
          </a:p>
        </p:txBody>
      </p:sp>
      <p:pic>
        <p:nvPicPr>
          <p:cNvPr id="22" name="Picture 2" descr="Five Senses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56818" y1="41739" x2="56818" y2="41739"/>
                        <a14:foregroundMark x1="70455" y1="53913" x2="70455" y2="53913"/>
                        <a14:foregroundMark x1="58333" y1="53913" x2="58333" y2="5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74356" y="2462105"/>
            <a:ext cx="1633687" cy="14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ve Senses Clip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72566" y1="51304" x2="72566" y2="5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02371" y="2446655"/>
            <a:ext cx="1389185" cy="14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ve Senses Clip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85622" y="2450637"/>
            <a:ext cx="1406769" cy="14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ive Senses Clipar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50435" y1="54783" x2="50435" y2="54783"/>
                        <a14:foregroundMark x1="46087" y1="55652" x2="46087" y2="5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11078" y="2493976"/>
            <a:ext cx="1424354" cy="14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ive Senses Clipa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89764" y1="61739" x2="89764" y2="61739"/>
                        <a14:foregroundMark x1="74803" y1="56522" x2="74803" y2="56522"/>
                        <a14:foregroundMark x1="55906" y1="53913" x2="55906" y2="5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65087" y="2450637"/>
            <a:ext cx="1567962" cy="14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144627" y="6023694"/>
            <a:ext cx="572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12"/>
              </a:rPr>
              <a:t>https://www.youtube.com/watch?v=IvnTFgY9SgE</a:t>
            </a:r>
            <a:endParaRPr lang="sl-SI" dirty="0"/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61104" y="5184343"/>
            <a:ext cx="11900453" cy="67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l-SI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SVOJE ZNANJE O ČUTILIH LAHKO PREIZKUSIŠ NA SPODNJI POVEZAVI.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20366" y="53197"/>
            <a:ext cx="2010530" cy="20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SKRB ZA ZDRAVJE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POGLEJ SI POSNETEK, KAKO UČENCI SKRBIJO ZA SVOJE ZDRAVJE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hlinkClick r:id="rId3"/>
              </a:rPr>
              <a:t>https</a:t>
            </a:r>
            <a:r>
              <a:rPr lang="sl-SI" sz="2000" dirty="0">
                <a:hlinkClick r:id="rId3"/>
              </a:rPr>
              <a:t>://www.youtube.com/watch?v=0QUvCECXbBY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10" descr="Library of healthy heart vector download free png fil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3588" y="303429"/>
            <a:ext cx="1720052" cy="1387259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5" name="0QUvCECXbBY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94469" y="2626723"/>
            <a:ext cx="3783390" cy="21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7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5447" y="148318"/>
            <a:ext cx="10515600" cy="904117"/>
          </a:xfrm>
        </p:spPr>
        <p:txBody>
          <a:bodyPr/>
          <a:lstStyle/>
          <a:p>
            <a:pPr algn="ctr"/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1365" y="901689"/>
            <a:ext cx="11914094" cy="5839770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PA TI SKRBIŠ ZA SVOJE ZDRAVJE? OB SLIČICAH PRIPOVEDUJ STARŠEM.</a:t>
            </a: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9198" y="1563103"/>
            <a:ext cx="2810435" cy="1997076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9899" y="3586949"/>
            <a:ext cx="2236950" cy="5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ZDRAVA PREHRANA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42598" y="1590309"/>
            <a:ext cx="2790649" cy="1969870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3411069" y="3623382"/>
            <a:ext cx="2236950" cy="5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100" b="1" dirty="0">
                <a:latin typeface="Calibri" panose="020F0502020204030204" pitchFamily="34" charset="0"/>
                <a:cs typeface="Calibri" panose="020F0502020204030204" pitchFamily="34" charset="0"/>
              </a:rPr>
              <a:t>VODA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6212" y="1617905"/>
            <a:ext cx="2743327" cy="1887471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8120640" y="3580031"/>
            <a:ext cx="2236950" cy="5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HIGIENA</a:t>
            </a:r>
            <a:endParaRPr lang="sl-SI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6101" y="1689519"/>
            <a:ext cx="2652795" cy="181585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914" y="4313550"/>
            <a:ext cx="2595002" cy="18408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83684" y="4310621"/>
            <a:ext cx="2683295" cy="184382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88747" y="4310621"/>
            <a:ext cx="2583086" cy="173927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49539" y="4447569"/>
            <a:ext cx="1479369" cy="98673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62498" y="4786575"/>
            <a:ext cx="1181645" cy="1181645"/>
          </a:xfrm>
          <a:prstGeom prst="rect">
            <a:avLst/>
          </a:prstGeom>
        </p:spPr>
      </p:pic>
      <p:sp>
        <p:nvSpPr>
          <p:cNvPr id="16" name="Naslov 1"/>
          <p:cNvSpPr txBox="1">
            <a:spLocks/>
          </p:cNvSpPr>
          <p:nvPr/>
        </p:nvSpPr>
        <p:spPr>
          <a:xfrm>
            <a:off x="445940" y="6154449"/>
            <a:ext cx="2236950" cy="5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GIBANJE</a:t>
            </a:r>
            <a:endParaRPr lang="sl-SI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3519447" y="6174390"/>
            <a:ext cx="2236950" cy="5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SPANJE</a:t>
            </a:r>
            <a:endParaRPr lang="sl-SI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6188747" y="6156214"/>
            <a:ext cx="2236950" cy="5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SPROŠČANJE</a:t>
            </a:r>
            <a:endParaRPr lang="sl-SI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9132103" y="6107627"/>
            <a:ext cx="2236950" cy="5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OBISKI ZDRAVNIKA</a:t>
            </a:r>
            <a:endParaRPr lang="sl-SI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66289" y="-210045"/>
            <a:ext cx="1196878" cy="11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9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TVOJE NALOGE ZA TA TEDEN: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82371"/>
            <a:ext cx="11059048" cy="4139921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PREZRAČI SVOJO SOBO, SAJ JE SVEŽ ZRAK POMEMBEN ZA NAŠE ZDRAVJE, 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TELOVADI IN RAZGIBAJ SVOJE TELO V HIŠI IN NA PROSTEM, 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SPIJ ZADOSTNO KOLIČINO VODE,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SESTAVI PREHRANSKO PIRAMIDO IZ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HRANE, KI JO IMAŠ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DOMA, 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PRIPRAVI ZDRAV PRIGRIZEK</a:t>
            </a:r>
            <a:r>
              <a:rPr lang="sl-SI" dirty="0"/>
              <a:t>,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PRAVILNO SI UMIJ ROKE IN ZOBE,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POSLUŠAJ PRAVLJICO IN SE SPROSTI,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ZVEČER POJDI ZGODAJ SPAT, DA BOŠ ZJUTRAJ SPOČIT,</a:t>
            </a: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VSAK DAN IZPOLNI TABELO, KAKO SKRBIŠ ZA SVOJE ZDRAVJE.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98714" y="5833104"/>
            <a:ext cx="10515600" cy="68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PA ZAČNI!</a:t>
            </a:r>
            <a:endParaRPr lang="sl-SI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4719" y="4169664"/>
            <a:ext cx="2693065" cy="18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1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684" y="214399"/>
            <a:ext cx="10515600" cy="710049"/>
          </a:xfrm>
        </p:spPr>
        <p:txBody>
          <a:bodyPr/>
          <a:lstStyle/>
          <a:p>
            <a:pPr algn="ctr"/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PREHRANA </a:t>
            </a: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1015" y="924448"/>
            <a:ext cx="11766619" cy="576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PREHRANSKA PIRAMIDA JE SLIKOVNI PRIKAZ IZBORA IN KOLIČINE ŽIVIL, KI NAJ JIH JEMO VSAK DAN. </a:t>
            </a:r>
          </a:p>
          <a:p>
            <a:pPr marL="0" indent="0">
              <a:buNone/>
            </a:pPr>
            <a:r>
              <a:rPr lang="sl-SI" sz="2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ČE ŽELIŠ</a:t>
            </a:r>
            <a:r>
              <a:rPr lang="sl-SI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LAHKO SKUPAJ S STARŠI SESTAVIŠ NA MIZI PREHRANSKO PIRAMIDO IZ ŽIVIL, KI JIH IMATE DOMA (GLEJ PRIMER). </a:t>
            </a:r>
            <a:r>
              <a:rPr lang="sl-S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 SESTAVLJANJU PIRAMIDE SE POGOVARJAJTE O ZDRAVI PREHRANI. </a:t>
            </a: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387" y="2710712"/>
            <a:ext cx="4045221" cy="41221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25608" y="2518015"/>
            <a:ext cx="4267570" cy="43399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2883" y="3448045"/>
            <a:ext cx="3444751" cy="34099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76427" y="1676499"/>
            <a:ext cx="1701207" cy="17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 meri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495</Words>
  <Application>Microsoft Office PowerPoint</Application>
  <PresentationFormat>Po meri</PresentationFormat>
  <Paragraphs>80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    SKRBIM ZA SVOJE ZDRAVJE</vt:lpstr>
      <vt:lpstr>ŠE ZNAŠ POIMENOVATI DELE OBRAZA?</vt:lpstr>
      <vt:lpstr>KAJ PA DELE TELESA?</vt:lpstr>
      <vt:lpstr>KAKO JE IME TVOJIM PRSTOM?</vt:lpstr>
      <vt:lpstr>ČUTILA</vt:lpstr>
      <vt:lpstr>SKRB ZA ZDRAVJE</vt:lpstr>
      <vt:lpstr>Diapozitiv 7</vt:lpstr>
      <vt:lpstr>TVOJE NALOGE ZA TA TEDEN:</vt:lpstr>
      <vt:lpstr>PREHRANA </vt:lpstr>
      <vt:lpstr>PRIPRAVI ZDRAVO MALICO</vt:lpstr>
      <vt:lpstr>HIGIENA</vt:lpstr>
      <vt:lpstr>Diapozitiv 12</vt:lpstr>
      <vt:lpstr>Diapozitiv 13</vt:lpstr>
      <vt:lpstr>Diapozitiv 14</vt:lpstr>
      <vt:lpstr>   KLJUB TEMU, DA SE PRAVIL ZA ZDRAVO ŽIVLJENJE DRŽIMO, PA VČASIH LAHKO VSEENO ZBOLIMO.  VPRAŠAJ STARŠE, ZA KATERIMI OD NAŠTETIH BOLEZNI SI ŽE ZBOLEL/A: ANGINA, NORICE, PREHLAD, GRIPA, ŠKRLATINKA, RDEČKE, PLJUČNICA.   TRENUTNO NAJBOLJ AKTUALNA VIRUSNA BOLEZEN JE COVID – 19. ZDRAVSTVENI STROKOVNJAKI SO ZA NOVO BOLEZEN IZBRALI IME COVID-19: »CO« ZA KORONA, »VI« ZA VIRUS, »D« ZA DESEASE, KAR V ANGLEŠČINI POMENI BOLEZEN, 19 PA ZATO, KER SE JE BOLEZEN POJAVILA LETA 2019.   ČE TE ZANIMA VEČ, SI LAHKO OGLEDAŠ SPODNJE POVEZAVE (NI OBVEZNO).       </vt:lpstr>
      <vt:lpstr>SVOJE ZNANJE O SKRBI ZA ZDRAVJE LAHKO PREIZKUSIŠ Z IGRICO KOLIKO ZNAM?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ČLOVEŠKO TELO</dc:title>
  <dc:creator>Matevž Reberčnik</dc:creator>
  <cp:lastModifiedBy>Microsoft</cp:lastModifiedBy>
  <cp:revision>175</cp:revision>
  <dcterms:created xsi:type="dcterms:W3CDTF">2020-04-05T12:48:33Z</dcterms:created>
  <dcterms:modified xsi:type="dcterms:W3CDTF">2020-04-22T11:34:25Z</dcterms:modified>
</cp:coreProperties>
</file>